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0275213" cy="42811700"/>
  <p:notesSz cx="29819600" cy="423418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5873" indent="190883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3991" indent="379520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69863" indent="570402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7981" indent="759039" algn="l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3233776" algn="l" defTabSz="646755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3880531" algn="l" defTabSz="646755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4527286" algn="l" defTabSz="646755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5174041" algn="l" defTabSz="646755" rtl="0" eaLnBrk="1" latinLnBrk="0" hangingPunct="1">
      <a:defRPr sz="8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2601">
          <p15:clr>
            <a:srgbClr val="A4A3A4"/>
          </p15:clr>
        </p15:guide>
        <p15:guide id="2" orient="horz" pos="25415">
          <p15:clr>
            <a:srgbClr val="A4A3A4"/>
          </p15:clr>
        </p15:guide>
        <p15:guide id="3" pos="18379">
          <p15:clr>
            <a:srgbClr val="A4A3A4"/>
          </p15:clr>
        </p15:guide>
        <p15:guide id="4" pos="692">
          <p15:clr>
            <a:srgbClr val="A4A3A4"/>
          </p15:clr>
        </p15:guide>
        <p15:guide id="5" pos="6588">
          <p15:clr>
            <a:srgbClr val="A4A3A4"/>
          </p15:clr>
        </p15:guide>
        <p15:guide id="6" pos="1248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arsten Saller" initials="K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A9"/>
    <a:srgbClr val="DDDDDD"/>
    <a:srgbClr val="CCFF99"/>
    <a:srgbClr val="F5A300"/>
    <a:srgbClr val="6A8B37"/>
    <a:srgbClr val="FFFFFF"/>
    <a:srgbClr val="E1E7A3"/>
    <a:srgbClr val="666633"/>
    <a:srgbClr val="FF9900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315" autoAdjust="0"/>
    <p:restoredTop sz="92388" autoAdjust="0"/>
  </p:normalViewPr>
  <p:slideViewPr>
    <p:cSldViewPr>
      <p:cViewPr>
        <p:scale>
          <a:sx n="25" d="100"/>
          <a:sy n="25" d="100"/>
        </p:scale>
        <p:origin x="2616" y="144"/>
      </p:cViewPr>
      <p:guideLst>
        <p:guide orient="horz" pos="22601"/>
        <p:guide orient="horz" pos="25415"/>
        <p:guide pos="18379"/>
        <p:guide pos="692"/>
        <p:guide pos="6588"/>
        <p:guide pos="1248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file:///C:\Users\RZK\Dropbox\PhD%20bei%20KOM\GIT\NDN-Demo\poster\statistic_id252853_global-mobile-video-traffic-2015-2020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Global mobile video traffic from 2015 to 2020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Data!$C$4:$C$5</c:f>
              <c:strCache>
                <c:ptCount val="1"/>
                <c:pt idx="0">
                  <c:v>Global mobile video traffic from 2015 to 2020 (in terabytes per month) data</c:v>
                </c:pt>
              </c:strCache>
            </c:strRef>
          </c:tx>
          <c:spPr>
            <a:solidFill>
              <a:srgbClr val="0070C0"/>
            </a:solidFill>
          </c:spPr>
          <c:invertIfNegative val="0"/>
          <c:dLbls>
            <c:numFmt formatCode="#,##0_ ;\-#,##0\ 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 b="1">
                    <a:latin typeface="Arial" panose="020B06040202020202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Data!$B$6:$B$11</c:f>
              <c:strCache>
                <c:ptCount val="6"/>
                <c:pt idx="0">
                  <c:v>2015</c:v>
                </c:pt>
                <c:pt idx="1">
                  <c:v>2016*</c:v>
                </c:pt>
                <c:pt idx="2">
                  <c:v>2017*</c:v>
                </c:pt>
                <c:pt idx="3">
                  <c:v>2018*</c:v>
                </c:pt>
                <c:pt idx="4">
                  <c:v>2019*</c:v>
                </c:pt>
                <c:pt idx="5">
                  <c:v>2020</c:v>
                </c:pt>
              </c:strCache>
            </c:strRef>
          </c:cat>
          <c:val>
            <c:numRef>
              <c:f>Data!$C$6:$C$11</c:f>
              <c:numCache>
                <c:formatCode>#.##0_ ;\-#.##0\ </c:formatCode>
                <c:ptCount val="6"/>
                <c:pt idx="0">
                  <c:v>2.031425E6</c:v>
                </c:pt>
                <c:pt idx="1">
                  <c:v>3.643337E6</c:v>
                </c:pt>
                <c:pt idx="2">
                  <c:v>6.232592E6</c:v>
                </c:pt>
                <c:pt idx="3">
                  <c:v>9.977073E6</c:v>
                </c:pt>
                <c:pt idx="4">
                  <c:v>1.5410948E7</c:v>
                </c:pt>
                <c:pt idx="5">
                  <c:v>2.2963742E7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8126720"/>
        <c:axId val="2071686528"/>
      </c:barChart>
      <c:catAx>
        <c:axId val="20981267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2071686528"/>
        <c:crosses val="autoZero"/>
        <c:auto val="1"/>
        <c:lblAlgn val="ctr"/>
        <c:lblOffset val="100"/>
        <c:noMultiLvlLbl val="0"/>
      </c:catAx>
      <c:valAx>
        <c:axId val="2071686528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 sz="1400">
                    <a:latin typeface="Arial" panose="020B0604020202020204" pitchFamily="34" charset="0"/>
                    <a:cs typeface="Arial" panose="020B0604020202020204" pitchFamily="34" charset="0"/>
                  </a:defRPr>
                </a:pPr>
                <a:r>
                  <a:rPr lang="en-US" sz="1400">
                    <a:latin typeface="Arial" panose="020B0604020202020204" pitchFamily="34" charset="0"/>
                    <a:cs typeface="Arial" panose="020B0604020202020204" pitchFamily="34" charset="0"/>
                  </a:rPr>
                  <a:t>Traffic in TB per month</a:t>
                </a:r>
              </a:p>
            </c:rich>
          </c:tx>
          <c:layout/>
          <c:overlay val="0"/>
        </c:title>
        <c:numFmt formatCode="#,##0_ ;\-#,##0\ " sourceLinked="0"/>
        <c:majorTickMark val="out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2098126720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/Relationships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12917488" cy="211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95069" tIns="197532" rIns="395069" bIns="197532" numCol="1" anchor="t" anchorCtr="0" compatLnSpc="1">
            <a:prstTxWarp prst="textNoShape">
              <a:avLst/>
            </a:prstTxWarp>
          </a:bodyPr>
          <a:lstStyle>
            <a:lvl1pPr defTabSz="3952875">
              <a:defRPr sz="5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16887825" y="0"/>
            <a:ext cx="12925425" cy="211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95069" tIns="197532" rIns="395069" bIns="197532" numCol="1" anchor="t" anchorCtr="0" compatLnSpc="1">
            <a:prstTxWarp prst="textNoShape">
              <a:avLst/>
            </a:prstTxWarp>
          </a:bodyPr>
          <a:lstStyle>
            <a:lvl1pPr algn="r" defTabSz="3952875">
              <a:defRPr sz="5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96400" y="3176588"/>
            <a:ext cx="11228388" cy="158797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979738" y="20115213"/>
            <a:ext cx="23860125" cy="1905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95069" tIns="197532" rIns="395069" bIns="19753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40217725"/>
            <a:ext cx="12917488" cy="211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95069" tIns="197532" rIns="395069" bIns="197532" numCol="1" anchor="b" anchorCtr="0" compatLnSpc="1">
            <a:prstTxWarp prst="textNoShape">
              <a:avLst/>
            </a:prstTxWarp>
          </a:bodyPr>
          <a:lstStyle>
            <a:lvl1pPr defTabSz="3952875">
              <a:defRPr sz="5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16887825" y="40217725"/>
            <a:ext cx="12925425" cy="2117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95069" tIns="197532" rIns="395069" bIns="197532" numCol="1" anchor="b" anchorCtr="0" compatLnSpc="1">
            <a:prstTxWarp prst="textNoShape">
              <a:avLst/>
            </a:prstTxWarp>
          </a:bodyPr>
          <a:lstStyle>
            <a:lvl1pPr algn="r" defTabSz="3952875">
              <a:defRPr sz="5200">
                <a:cs typeface="+mn-cs"/>
              </a:defRPr>
            </a:lvl1pPr>
          </a:lstStyle>
          <a:p>
            <a:pPr>
              <a:defRPr/>
            </a:pPr>
            <a:fld id="{5E780477-EF57-2946-9C72-5BF4856CB473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76824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5873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3991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69863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7981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5633" algn="l" defTabSz="91425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742759" algn="l" defTabSz="91425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3199886" algn="l" defTabSz="91425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657013" algn="l" defTabSz="91425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3952875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3952875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3952875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3952875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3952875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3952875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3952875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3952875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3952875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02668AB-7CEC-8E41-AB32-D9D448AEE20B}" type="slidenum">
              <a:rPr lang="de-DE" sz="5200"/>
              <a:pPr eaLnBrk="1" hangingPunct="1"/>
              <a:t>1</a:t>
            </a:fld>
            <a:endParaRPr lang="de-DE" sz="5200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96400" y="3176588"/>
            <a:ext cx="11228388" cy="15879762"/>
          </a:xfrm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lvl="0" defTabSz="914400">
              <a:spcBef>
                <a:spcPct val="20000"/>
              </a:spcBef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178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5511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vmlDrawing" Target="../drawings/vmlDrawing1.v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"/>
          <p:cNvSpPr>
            <a:spLocks noChangeArrowheads="1"/>
          </p:cNvSpPr>
          <p:nvPr userDrawn="1"/>
        </p:nvSpPr>
        <p:spPr bwMode="auto">
          <a:xfrm>
            <a:off x="1078610" y="1079778"/>
            <a:ext cx="28102264" cy="576928"/>
          </a:xfrm>
          <a:prstGeom prst="rect">
            <a:avLst/>
          </a:prstGeom>
          <a:solidFill>
            <a:srgbClr val="005AA9"/>
          </a:solidFill>
          <a:ln>
            <a:noFill/>
          </a:ln>
        </p:spPr>
        <p:txBody>
          <a:bodyPr wrap="none" lIns="91426" tIns="45713" rIns="91426" bIns="45713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27" name="Line 9"/>
          <p:cNvSpPr>
            <a:spLocks noChangeShapeType="1"/>
          </p:cNvSpPr>
          <p:nvPr userDrawn="1"/>
        </p:nvSpPr>
        <p:spPr bwMode="auto">
          <a:xfrm flipV="1">
            <a:off x="1078610" y="1840784"/>
            <a:ext cx="28102264" cy="0"/>
          </a:xfrm>
          <a:prstGeom prst="line">
            <a:avLst/>
          </a:prstGeom>
          <a:noFill/>
          <a:ln w="603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26" tIns="45713" rIns="91426" bIns="45713"/>
          <a:lstStyle/>
          <a:p>
            <a:endParaRPr lang="en-US"/>
          </a:p>
        </p:txBody>
      </p:sp>
      <p:sp>
        <p:nvSpPr>
          <p:cNvPr id="1028" name="Line 10"/>
          <p:cNvSpPr>
            <a:spLocks noChangeShapeType="1"/>
          </p:cNvSpPr>
          <p:nvPr userDrawn="1"/>
        </p:nvSpPr>
        <p:spPr bwMode="auto">
          <a:xfrm flipV="1">
            <a:off x="1078608" y="6135198"/>
            <a:ext cx="28101600" cy="17959"/>
          </a:xfrm>
          <a:prstGeom prst="line">
            <a:avLst/>
          </a:prstGeom>
          <a:noFill/>
          <a:ln w="279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26" tIns="45713" rIns="91426" bIns="45713"/>
          <a:lstStyle/>
          <a:p>
            <a:endParaRPr lang="en-US"/>
          </a:p>
        </p:txBody>
      </p:sp>
      <p:sp>
        <p:nvSpPr>
          <p:cNvPr id="1029" name="Line 11"/>
          <p:cNvSpPr>
            <a:spLocks noChangeShapeType="1"/>
          </p:cNvSpPr>
          <p:nvPr userDrawn="1"/>
        </p:nvSpPr>
        <p:spPr bwMode="auto">
          <a:xfrm flipV="1">
            <a:off x="1026926" y="40920018"/>
            <a:ext cx="28149453" cy="0"/>
          </a:xfrm>
          <a:prstGeom prst="line">
            <a:avLst/>
          </a:prstGeom>
          <a:noFill/>
          <a:ln w="279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26" tIns="45713" rIns="91426" bIns="45713"/>
          <a:lstStyle/>
          <a:p>
            <a:endParaRPr lang="en-US"/>
          </a:p>
        </p:txBody>
      </p:sp>
      <p:sp>
        <p:nvSpPr>
          <p:cNvPr id="1031" name="Line 27"/>
          <p:cNvSpPr>
            <a:spLocks noChangeShapeType="1"/>
          </p:cNvSpPr>
          <p:nvPr userDrawn="1"/>
        </p:nvSpPr>
        <p:spPr bwMode="auto">
          <a:xfrm flipV="1">
            <a:off x="1078610" y="7724559"/>
            <a:ext cx="28102264" cy="0"/>
          </a:xfrm>
          <a:prstGeom prst="line">
            <a:avLst/>
          </a:prstGeom>
          <a:noFill/>
          <a:ln w="2794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26" tIns="45713" rIns="91426" bIns="45713"/>
          <a:lstStyle/>
          <a:p>
            <a:endParaRPr lang="en-US"/>
          </a:p>
        </p:txBody>
      </p:sp>
      <p:graphicFrame>
        <p:nvGraphicFramePr>
          <p:cNvPr id="12" name="Objekt 1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732694961"/>
              </p:ext>
            </p:extLst>
          </p:nvPr>
        </p:nvGraphicFramePr>
        <p:xfrm>
          <a:off x="21699189" y="39768170"/>
          <a:ext cx="7479977" cy="252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5" name="Visio" r:id="rId4" imgW="10916326" imgH="3669731" progId="Visio.Drawing.11">
                  <p:embed/>
                </p:oleObj>
              </mc:Choice>
              <mc:Fallback>
                <p:oleObj name="Visio" r:id="rId4" imgW="10916326" imgH="3669731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99189" y="39768170"/>
                        <a:ext cx="7479977" cy="252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 Box 1443"/>
          <p:cNvSpPr txBox="1">
            <a:spLocks noChangeArrowheads="1"/>
          </p:cNvSpPr>
          <p:nvPr userDrawn="1"/>
        </p:nvSpPr>
        <p:spPr bwMode="auto">
          <a:xfrm>
            <a:off x="1161368" y="40611703"/>
            <a:ext cx="21914819" cy="20365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6" tIns="45713" rIns="91426" bIns="45713" anchor="ctr"/>
          <a:lstStyle>
            <a:lvl1pPr marL="65088" indent="-65088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de-DE" sz="5000" b="1" kern="0" dirty="0" smtClean="0">
                <a:solidFill>
                  <a:srgbClr val="0070C0"/>
                </a:solidFill>
                <a:latin typeface="Arial"/>
              </a:rPr>
              <a:t>MAKI </a:t>
            </a:r>
            <a:r>
              <a:rPr lang="de-DE" sz="5000" dirty="0" smtClean="0"/>
              <a:t>- </a:t>
            </a:r>
            <a:r>
              <a:rPr lang="de-DE" sz="5000" b="1" kern="0" dirty="0" smtClean="0">
                <a:solidFill>
                  <a:srgbClr val="0070C0"/>
                </a:solidFill>
                <a:latin typeface="Arial"/>
              </a:rPr>
              <a:t>M</a:t>
            </a:r>
            <a:r>
              <a:rPr lang="de-DE" sz="5000" dirty="0" smtClean="0"/>
              <a:t>ulti-Mechanismen-</a:t>
            </a:r>
            <a:r>
              <a:rPr lang="de-DE" sz="5000" b="1" kern="0" dirty="0" smtClean="0">
                <a:solidFill>
                  <a:srgbClr val="0070C0"/>
                </a:solidFill>
                <a:latin typeface="Arial"/>
              </a:rPr>
              <a:t>A</a:t>
            </a:r>
            <a:r>
              <a:rPr lang="de-DE" sz="5000" dirty="0" smtClean="0"/>
              <a:t>daption für das </a:t>
            </a:r>
            <a:r>
              <a:rPr lang="de-DE" sz="5000" b="1" kern="0" dirty="0" smtClean="0">
                <a:solidFill>
                  <a:srgbClr val="0070C0"/>
                </a:solidFill>
                <a:latin typeface="Arial"/>
              </a:rPr>
              <a:t>k</a:t>
            </a:r>
            <a:r>
              <a:rPr lang="de-DE" sz="5000" dirty="0" smtClean="0"/>
              <a:t>ünftige </a:t>
            </a:r>
            <a:r>
              <a:rPr lang="de-DE" sz="5000" b="1" kern="0" dirty="0" smtClean="0">
                <a:solidFill>
                  <a:srgbClr val="0070C0"/>
                </a:solidFill>
                <a:latin typeface="Arial"/>
              </a:rPr>
              <a:t>I</a:t>
            </a:r>
            <a:r>
              <a:rPr lang="de-DE" sz="5000" dirty="0" smtClean="0"/>
              <a:t>nternet</a:t>
            </a:r>
            <a:endParaRPr lang="de-DE" sz="5000" b="1" dirty="0"/>
          </a:p>
        </p:txBody>
      </p:sp>
      <p:graphicFrame>
        <p:nvGraphicFramePr>
          <p:cNvPr id="14" name="Objekt 4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779645151"/>
              </p:ext>
            </p:extLst>
          </p:nvPr>
        </p:nvGraphicFramePr>
        <p:xfrm>
          <a:off x="22735047" y="2540074"/>
          <a:ext cx="6268371" cy="288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6" name="Visio" r:id="rId6" imgW="8091521" imgH="3471054" progId="Visio.Drawing.11">
                  <p:embed/>
                </p:oleObj>
              </mc:Choice>
              <mc:Fallback>
                <p:oleObj name="Visio" r:id="rId6" imgW="8091521" imgH="3471054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735047" y="2540074"/>
                        <a:ext cx="6268371" cy="2880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/>
      </p:par>
    </p:tnLst>
  </p:timing>
  <p:txStyles>
    <p:titleStyle>
      <a:lvl1pPr algn="ctr" defTabSz="4174715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defTabSz="4174715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4174715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4174715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4174715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127" algn="ctr" defTabSz="4176042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</a:defRPr>
      </a:lvl6pPr>
      <a:lvl7pPr marL="914253" algn="ctr" defTabSz="4176042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</a:defRPr>
      </a:lvl7pPr>
      <a:lvl8pPr marL="1371380" algn="ctr" defTabSz="4176042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</a:defRPr>
      </a:lvl8pPr>
      <a:lvl9pPr marL="1828506" algn="ctr" defTabSz="4176042" rtl="0" fontAlgn="base">
        <a:spcBef>
          <a:spcPct val="0"/>
        </a:spcBef>
        <a:spcAft>
          <a:spcPct val="0"/>
        </a:spcAft>
        <a:defRPr sz="20100">
          <a:solidFill>
            <a:schemeClr val="tx2"/>
          </a:solidFill>
          <a:latin typeface="Arial" charset="0"/>
        </a:defRPr>
      </a:lvl9pPr>
    </p:titleStyle>
    <p:bodyStyle>
      <a:lvl1pPr marL="1565238" indent="-1565238" algn="l" defTabSz="4174715" rtl="0" eaLnBrk="0" fontAlgn="base" hangingPunct="0">
        <a:spcBef>
          <a:spcPct val="20000"/>
        </a:spcBef>
        <a:spcAft>
          <a:spcPct val="0"/>
        </a:spcAft>
        <a:buChar char="•"/>
        <a:defRPr sz="146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3393219" indent="-1304739" algn="l" defTabSz="4174715" rtl="0" eaLnBrk="0" fontAlgn="base" hangingPunct="0">
        <a:spcBef>
          <a:spcPct val="20000"/>
        </a:spcBef>
        <a:spcAft>
          <a:spcPct val="0"/>
        </a:spcAft>
        <a:buChar char="–"/>
        <a:defRPr sz="12700">
          <a:solidFill>
            <a:schemeClr val="tx1"/>
          </a:solidFill>
          <a:latin typeface="+mn-lt"/>
          <a:ea typeface="ＭＳ Ｐゴシック" charset="0"/>
        </a:defRPr>
      </a:lvl2pPr>
      <a:lvl3pPr marL="5218955" indent="-1044241" algn="l" defTabSz="4174715" rtl="0" eaLnBrk="0" fontAlgn="base" hangingPunct="0">
        <a:spcBef>
          <a:spcPct val="20000"/>
        </a:spcBef>
        <a:spcAft>
          <a:spcPct val="0"/>
        </a:spcAft>
        <a:buChar char="•"/>
        <a:defRPr sz="11000">
          <a:solidFill>
            <a:schemeClr val="tx1"/>
          </a:solidFill>
          <a:latin typeface="+mn-lt"/>
          <a:ea typeface="ＭＳ Ｐゴシック" charset="0"/>
        </a:defRPr>
      </a:lvl3pPr>
      <a:lvl4pPr marL="7307435" indent="-1044241" algn="l" defTabSz="4174715" rtl="0" eaLnBrk="0" fontAlgn="base" hangingPunct="0">
        <a:spcBef>
          <a:spcPct val="20000"/>
        </a:spcBef>
        <a:spcAft>
          <a:spcPct val="0"/>
        </a:spcAft>
        <a:buChar char="–"/>
        <a:defRPr sz="9100">
          <a:solidFill>
            <a:schemeClr val="tx1"/>
          </a:solidFill>
          <a:latin typeface="+mn-lt"/>
          <a:ea typeface="ＭＳ Ｐゴシック" charset="0"/>
        </a:defRPr>
      </a:lvl4pPr>
      <a:lvl5pPr marL="9393670" indent="-1041994" algn="l" defTabSz="4174715" rtl="0" eaLnBrk="0" fontAlgn="base" hangingPunct="0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  <a:ea typeface="ＭＳ Ｐゴシック" charset="0"/>
        </a:defRPr>
      </a:lvl5pPr>
      <a:lvl6pPr marL="9852030" indent="-1042820" algn="l" defTabSz="4176042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</a:defRPr>
      </a:lvl6pPr>
      <a:lvl7pPr marL="10309156" indent="-1042820" algn="l" defTabSz="4176042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</a:defRPr>
      </a:lvl7pPr>
      <a:lvl8pPr marL="10766283" indent="-1042820" algn="l" defTabSz="4176042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</a:defRPr>
      </a:lvl8pPr>
      <a:lvl9pPr marL="11223410" indent="-1042820" algn="l" defTabSz="4176042" rtl="0" fontAlgn="base">
        <a:spcBef>
          <a:spcPct val="20000"/>
        </a:spcBef>
        <a:spcAft>
          <a:spcPct val="0"/>
        </a:spcAft>
        <a:buChar char="»"/>
        <a:defRPr sz="91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7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3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0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6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3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59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6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3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chart" Target="../charts/chart1.xml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C:\Users\RZK\Dropbox\PhD bei KOM\GIT\NDN-Demo\poster\wireless_handover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149" y="24574202"/>
            <a:ext cx="12192766" cy="438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3" name="Text Box 1443"/>
          <p:cNvSpPr txBox="1">
            <a:spLocks noChangeArrowheads="1"/>
          </p:cNvSpPr>
          <p:nvPr/>
        </p:nvSpPr>
        <p:spPr bwMode="auto">
          <a:xfrm>
            <a:off x="1098834" y="2105678"/>
            <a:ext cx="22246315" cy="381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6" tIns="45713" rIns="91426" bIns="45713" anchor="ctr"/>
          <a:lstStyle>
            <a:lvl1pPr marL="65088" indent="-65088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GB" sz="7200" b="1" kern="0" smtClean="0">
                <a:latin typeface="Arial"/>
              </a:rPr>
              <a:t>Mobile NDN-Based Dynamic Adaptive Streaming over HTTP (DASH)</a:t>
            </a:r>
            <a:endParaRPr lang="en-GB" sz="7200" b="1" dirty="0"/>
          </a:p>
        </p:txBody>
      </p:sp>
      <p:sp>
        <p:nvSpPr>
          <p:cNvPr id="3074" name="Text Box 1449"/>
          <p:cNvSpPr txBox="1">
            <a:spLocks noChangeArrowheads="1"/>
          </p:cNvSpPr>
          <p:nvPr/>
        </p:nvSpPr>
        <p:spPr bwMode="auto">
          <a:xfrm>
            <a:off x="1098834" y="6195810"/>
            <a:ext cx="28077545" cy="131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6" tIns="45713" rIns="91426" bIns="45713" anchor="ctr"/>
          <a:lstStyle>
            <a:lvl1pPr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eaLnBrk="1" hangingPunct="1"/>
            <a:r>
              <a:rPr lang="de-DE" sz="4500" dirty="0" smtClean="0">
                <a:latin typeface="+mj-lt"/>
              </a:rPr>
              <a:t>Denny </a:t>
            </a:r>
            <a:r>
              <a:rPr lang="de-DE" sz="4500" dirty="0" err="1" smtClean="0">
                <a:latin typeface="+mj-lt"/>
              </a:rPr>
              <a:t>Stohr</a:t>
            </a:r>
            <a:r>
              <a:rPr lang="de-DE" sz="4500" dirty="0" smtClean="0">
                <a:latin typeface="+mj-lt"/>
              </a:rPr>
              <a:t>, </a:t>
            </a:r>
            <a:r>
              <a:rPr lang="de-DE" sz="4500" dirty="0" err="1" smtClean="0">
                <a:latin typeface="+mj-lt"/>
              </a:rPr>
              <a:t>Fares</a:t>
            </a:r>
            <a:r>
              <a:rPr lang="de-DE" sz="4500" dirty="0" smtClean="0">
                <a:latin typeface="+mj-lt"/>
              </a:rPr>
              <a:t> </a:t>
            </a:r>
            <a:r>
              <a:rPr lang="de-DE" sz="4500" dirty="0" err="1" smtClean="0">
                <a:latin typeface="+mj-lt"/>
              </a:rPr>
              <a:t>Beji</a:t>
            </a:r>
            <a:r>
              <a:rPr lang="de-DE" sz="4500" dirty="0" smtClean="0">
                <a:latin typeface="+mj-lt"/>
              </a:rPr>
              <a:t>, </a:t>
            </a:r>
            <a:r>
              <a:rPr lang="de-DE" sz="4500" dirty="0" err="1" smtClean="0">
                <a:latin typeface="+mj-lt"/>
              </a:rPr>
              <a:t>Rahul</a:t>
            </a:r>
            <a:r>
              <a:rPr lang="de-DE" sz="4500" dirty="0" smtClean="0">
                <a:latin typeface="+mj-lt"/>
              </a:rPr>
              <a:t> </a:t>
            </a:r>
            <a:r>
              <a:rPr lang="de-DE" sz="4500" dirty="0" err="1" smtClean="0">
                <a:latin typeface="+mj-lt"/>
              </a:rPr>
              <a:t>Dwarakanath</a:t>
            </a:r>
            <a:r>
              <a:rPr lang="de-DE" sz="4500" dirty="0" smtClean="0">
                <a:latin typeface="+mj-lt"/>
              </a:rPr>
              <a:t>, Ralf Steinmetz, Wolfgang Effelsberg</a:t>
            </a:r>
            <a:r>
              <a:rPr lang="en-US" sz="4500" dirty="0" smtClean="0">
                <a:latin typeface="+mj-lt"/>
              </a:rPr>
              <a:t>; TU Darmstadt, Germany</a:t>
            </a:r>
            <a:endParaRPr lang="de-DE" sz="4500" dirty="0">
              <a:latin typeface="+mj-lt"/>
            </a:endParaRPr>
          </a:p>
        </p:txBody>
      </p:sp>
      <p:sp>
        <p:nvSpPr>
          <p:cNvPr id="502" name="Rectangle 1958"/>
          <p:cNvSpPr>
            <a:spLocks noChangeArrowheads="1"/>
          </p:cNvSpPr>
          <p:nvPr/>
        </p:nvSpPr>
        <p:spPr bwMode="auto">
          <a:xfrm>
            <a:off x="1152824" y="7964901"/>
            <a:ext cx="13758637" cy="10056574"/>
          </a:xfrm>
          <a:prstGeom prst="rect">
            <a:avLst/>
          </a:prstGeom>
          <a:noFill/>
          <a:ln w="127000">
            <a:solidFill>
              <a:srgbClr val="DDDDDD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26" tIns="45713" rIns="91426" bIns="45713" anchor="ctr"/>
          <a:lstStyle/>
          <a:p>
            <a:endParaRPr lang="de-DE"/>
          </a:p>
        </p:txBody>
      </p:sp>
      <p:sp>
        <p:nvSpPr>
          <p:cNvPr id="503" name="Text Box 1959"/>
          <p:cNvSpPr txBox="1">
            <a:spLocks noChangeArrowheads="1"/>
          </p:cNvSpPr>
          <p:nvPr/>
        </p:nvSpPr>
        <p:spPr bwMode="auto">
          <a:xfrm>
            <a:off x="1152824" y="7929228"/>
            <a:ext cx="3357899" cy="781167"/>
          </a:xfrm>
          <a:prstGeom prst="rect">
            <a:avLst/>
          </a:prstGeom>
          <a:solidFill>
            <a:srgbClr val="DDDDDD"/>
          </a:solidFill>
          <a:ln w="25400">
            <a:solidFill>
              <a:srgbClr val="DDDDDD"/>
            </a:solidFill>
            <a:miter lim="800000"/>
            <a:headEnd/>
            <a:tailEnd/>
          </a:ln>
        </p:spPr>
        <p:txBody>
          <a:bodyPr wrap="none" lIns="179971" tIns="43906" rIns="287953" bIns="43906">
            <a:spAutoFit/>
          </a:bodyPr>
          <a:lstStyle>
            <a:lvl1pPr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sz="4500" b="1" dirty="0" smtClean="0"/>
              <a:t>Motivation</a:t>
            </a:r>
            <a:endParaRPr lang="de-DE" sz="4500" b="1" dirty="0"/>
          </a:p>
        </p:txBody>
      </p:sp>
      <p:sp>
        <p:nvSpPr>
          <p:cNvPr id="504" name="Rectangle 1958"/>
          <p:cNvSpPr>
            <a:spLocks noChangeArrowheads="1"/>
          </p:cNvSpPr>
          <p:nvPr/>
        </p:nvSpPr>
        <p:spPr bwMode="auto">
          <a:xfrm>
            <a:off x="15342990" y="7964900"/>
            <a:ext cx="13758637" cy="10056575"/>
          </a:xfrm>
          <a:prstGeom prst="rect">
            <a:avLst/>
          </a:prstGeom>
          <a:noFill/>
          <a:ln w="127000">
            <a:solidFill>
              <a:srgbClr val="DDDDDD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26" tIns="45713" rIns="91426" bIns="45713" anchor="ctr"/>
          <a:lstStyle/>
          <a:p>
            <a:endParaRPr lang="de-DE"/>
          </a:p>
        </p:txBody>
      </p:sp>
      <p:sp>
        <p:nvSpPr>
          <p:cNvPr id="517" name="Text Box 1959"/>
          <p:cNvSpPr txBox="1">
            <a:spLocks noChangeArrowheads="1"/>
          </p:cNvSpPr>
          <p:nvPr/>
        </p:nvSpPr>
        <p:spPr bwMode="auto">
          <a:xfrm>
            <a:off x="15341461" y="7929227"/>
            <a:ext cx="10154503" cy="781167"/>
          </a:xfrm>
          <a:prstGeom prst="rect">
            <a:avLst/>
          </a:prstGeom>
          <a:solidFill>
            <a:srgbClr val="DDDDDD"/>
          </a:solidFill>
          <a:ln w="25400">
            <a:solidFill>
              <a:srgbClr val="DDDDDD"/>
            </a:solidFill>
            <a:miter lim="800000"/>
            <a:headEnd/>
            <a:tailEnd/>
          </a:ln>
        </p:spPr>
        <p:txBody>
          <a:bodyPr wrap="none" lIns="179971" tIns="43906" rIns="287953" bIns="43906">
            <a:spAutoFit/>
          </a:bodyPr>
          <a:lstStyle>
            <a:lvl1pPr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sz="4500" b="1" smtClean="0"/>
              <a:t>Testbed Architecture and Hardware</a:t>
            </a:r>
            <a:endParaRPr lang="de-DE" sz="4500" b="1" dirty="0"/>
          </a:p>
        </p:txBody>
      </p:sp>
      <p:sp>
        <p:nvSpPr>
          <p:cNvPr id="519" name="Text Box 1959"/>
          <p:cNvSpPr txBox="1">
            <a:spLocks noChangeArrowheads="1"/>
          </p:cNvSpPr>
          <p:nvPr/>
        </p:nvSpPr>
        <p:spPr bwMode="auto">
          <a:xfrm>
            <a:off x="15341461" y="18381514"/>
            <a:ext cx="9054138" cy="781167"/>
          </a:xfrm>
          <a:prstGeom prst="rect">
            <a:avLst/>
          </a:prstGeom>
          <a:solidFill>
            <a:srgbClr val="DDDDDD"/>
          </a:solidFill>
          <a:ln w="25400">
            <a:solidFill>
              <a:srgbClr val="DDDDDD"/>
            </a:solidFill>
            <a:miter lim="800000"/>
            <a:headEnd/>
            <a:tailEnd/>
          </a:ln>
        </p:spPr>
        <p:txBody>
          <a:bodyPr wrap="none" lIns="179971" tIns="43906" rIns="287953" bIns="43906">
            <a:spAutoFit/>
          </a:bodyPr>
          <a:lstStyle>
            <a:lvl1pPr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sz="4500" b="1" smtClean="0"/>
              <a:t>NDN-Based </a:t>
            </a:r>
            <a:r>
              <a:rPr lang="de-DE" sz="4500" b="1"/>
              <a:t>DASH Video </a:t>
            </a:r>
            <a:r>
              <a:rPr lang="de-DE" sz="4500" b="1" smtClean="0"/>
              <a:t>Player</a:t>
            </a:r>
            <a:endParaRPr lang="de-DE" sz="4500" b="1"/>
          </a:p>
        </p:txBody>
      </p:sp>
      <p:sp>
        <p:nvSpPr>
          <p:cNvPr id="520" name="Text Box 1959"/>
          <p:cNvSpPr txBox="1">
            <a:spLocks noChangeArrowheads="1"/>
          </p:cNvSpPr>
          <p:nvPr/>
        </p:nvSpPr>
        <p:spPr bwMode="auto">
          <a:xfrm>
            <a:off x="15371518" y="28246610"/>
            <a:ext cx="4319701" cy="781167"/>
          </a:xfrm>
          <a:prstGeom prst="rect">
            <a:avLst/>
          </a:prstGeom>
          <a:solidFill>
            <a:srgbClr val="DDDDDD"/>
          </a:solidFill>
          <a:ln w="25400">
            <a:solidFill>
              <a:srgbClr val="DDDDDD"/>
            </a:solidFill>
            <a:miter lim="800000"/>
            <a:headEnd/>
            <a:tailEnd/>
          </a:ln>
        </p:spPr>
        <p:txBody>
          <a:bodyPr wrap="none" lIns="179971" tIns="43906" rIns="287953" bIns="43906">
            <a:spAutoFit/>
          </a:bodyPr>
          <a:lstStyle>
            <a:lvl1pPr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sz="4500" b="1" smtClean="0"/>
              <a:t>User Interface</a:t>
            </a:r>
            <a:endParaRPr lang="de-DE" sz="4500" b="1" dirty="0"/>
          </a:p>
        </p:txBody>
      </p:sp>
      <p:sp>
        <p:nvSpPr>
          <p:cNvPr id="521" name="Rectangle 1958"/>
          <p:cNvSpPr>
            <a:spLocks noChangeArrowheads="1"/>
          </p:cNvSpPr>
          <p:nvPr/>
        </p:nvSpPr>
        <p:spPr bwMode="auto">
          <a:xfrm>
            <a:off x="15341461" y="18381514"/>
            <a:ext cx="13758637" cy="9649072"/>
          </a:xfrm>
          <a:prstGeom prst="rect">
            <a:avLst/>
          </a:prstGeom>
          <a:noFill/>
          <a:ln w="127000">
            <a:solidFill>
              <a:srgbClr val="DDDDDD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26" tIns="45713" rIns="91426" bIns="45713" anchor="ctr"/>
          <a:lstStyle/>
          <a:p>
            <a:endParaRPr lang="de-DE"/>
          </a:p>
        </p:txBody>
      </p:sp>
      <p:sp>
        <p:nvSpPr>
          <p:cNvPr id="523" name="Rectangle 1958"/>
          <p:cNvSpPr>
            <a:spLocks noChangeArrowheads="1"/>
          </p:cNvSpPr>
          <p:nvPr/>
        </p:nvSpPr>
        <p:spPr bwMode="auto">
          <a:xfrm>
            <a:off x="15341461" y="28246610"/>
            <a:ext cx="13758637" cy="7632848"/>
          </a:xfrm>
          <a:prstGeom prst="rect">
            <a:avLst/>
          </a:prstGeom>
          <a:noFill/>
          <a:ln w="127000">
            <a:solidFill>
              <a:srgbClr val="DDDDDD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26" tIns="45713" rIns="91426" bIns="45713" anchor="ctr"/>
          <a:lstStyle/>
          <a:p>
            <a:endParaRPr lang="de-DE"/>
          </a:p>
        </p:txBody>
      </p:sp>
      <p:sp>
        <p:nvSpPr>
          <p:cNvPr id="524" name="Text Box 1959"/>
          <p:cNvSpPr txBox="1">
            <a:spLocks noChangeArrowheads="1"/>
          </p:cNvSpPr>
          <p:nvPr/>
        </p:nvSpPr>
        <p:spPr bwMode="auto">
          <a:xfrm>
            <a:off x="1219720" y="18381514"/>
            <a:ext cx="6339484" cy="781167"/>
          </a:xfrm>
          <a:prstGeom prst="rect">
            <a:avLst/>
          </a:prstGeom>
          <a:solidFill>
            <a:srgbClr val="DDDDDD"/>
          </a:solidFill>
          <a:ln w="25400">
            <a:solidFill>
              <a:srgbClr val="DDDDDD"/>
            </a:solidFill>
            <a:miter lim="800000"/>
            <a:headEnd/>
            <a:tailEnd/>
          </a:ln>
        </p:spPr>
        <p:txBody>
          <a:bodyPr wrap="none" lIns="179971" tIns="43906" rIns="287953" bIns="43906">
            <a:spAutoFit/>
          </a:bodyPr>
          <a:lstStyle>
            <a:lvl1pPr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3829050" eaLnBrk="0" hangingPunct="0"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3829050" eaLnBrk="0" fontAlgn="base" hangingPunct="0">
              <a:spcBef>
                <a:spcPct val="0"/>
              </a:spcBef>
              <a:spcAft>
                <a:spcPct val="0"/>
              </a:spcAft>
              <a:defRPr sz="58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de-DE" sz="4500" b="1" smtClean="0"/>
              <a:t>Goals and Objectives</a:t>
            </a:r>
            <a:endParaRPr lang="de-DE" sz="4500" b="1" dirty="0"/>
          </a:p>
        </p:txBody>
      </p:sp>
      <p:sp>
        <p:nvSpPr>
          <p:cNvPr id="525" name="Text Box 280"/>
          <p:cNvSpPr txBox="1">
            <a:spLocks noChangeArrowheads="1"/>
          </p:cNvSpPr>
          <p:nvPr/>
        </p:nvSpPr>
        <p:spPr bwMode="auto">
          <a:xfrm>
            <a:off x="15625251" y="19317618"/>
            <a:ext cx="12833833" cy="4094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51" tIns="64676" rIns="129351" bIns="64676">
            <a:spAutoFit/>
          </a:bodyPr>
          <a:lstStyle>
            <a:lvl1pPr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defTabSz="1293510">
              <a:spcBef>
                <a:spcPct val="20000"/>
              </a:spcBef>
              <a:defRPr/>
            </a:pPr>
            <a:r>
              <a:rPr lang="de-CH" sz="3600" b="1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Client-</a:t>
            </a:r>
            <a:r>
              <a:rPr lang="de-CH" sz="3600" b="1" kern="0" dirty="0" err="1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side</a:t>
            </a:r>
            <a:r>
              <a:rPr lang="de-CH" sz="3600" b="1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 DASH </a:t>
            </a:r>
            <a:r>
              <a:rPr lang="de-CH" sz="3600" b="1" kern="0" dirty="0" err="1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video</a:t>
            </a:r>
            <a:r>
              <a:rPr lang="de-CH" sz="3600" b="1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 </a:t>
            </a:r>
            <a:r>
              <a:rPr lang="de-CH" sz="3600" b="1" kern="0" dirty="0" err="1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player</a:t>
            </a:r>
            <a:r>
              <a:rPr lang="de-CH" sz="3600" b="1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 </a:t>
            </a:r>
            <a:r>
              <a:rPr lang="de-CH" sz="3600" b="1" kern="0" dirty="0" err="1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using</a:t>
            </a:r>
            <a:r>
              <a:rPr lang="de-CH" sz="3600" b="1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 JavaScript </a:t>
            </a:r>
            <a:r>
              <a:rPr lang="de-CH" sz="3600" b="1" kern="0" dirty="0" err="1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and</a:t>
            </a:r>
            <a:r>
              <a:rPr lang="de-CH" sz="3600" b="1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 HTML5 Media Source </a:t>
            </a:r>
            <a:r>
              <a:rPr lang="de-CH" sz="3600" b="1" kern="0" dirty="0" err="1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Extensions</a:t>
            </a:r>
            <a:r>
              <a:rPr lang="de-CH" sz="3600" b="1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 (HTML5-MSE)</a:t>
            </a: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Allows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streaming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of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MPEG-DASH-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compliant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AVC-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encoded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content</a:t>
            </a:r>
            <a:endParaRPr lang="de-CH" sz="3200" kern="0" dirty="0" smtClean="0">
              <a:solidFill>
                <a:srgbClr val="000000"/>
              </a:solidFill>
              <a:latin typeface="Arial"/>
            </a:endParaRP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NDN.js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used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for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smtClean="0">
                <a:solidFill>
                  <a:srgbClr val="000000"/>
                </a:solidFill>
                <a:latin typeface="Arial"/>
              </a:rPr>
              <a:t>NDN support [STM+13]</a:t>
            </a:r>
            <a:endParaRPr lang="de-CH" sz="3200" kern="0" dirty="0" smtClean="0">
              <a:solidFill>
                <a:srgbClr val="000000"/>
              </a:solidFill>
              <a:latin typeface="Arial"/>
            </a:endParaRP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Communication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between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clients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and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routers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through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WebSocket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protocol</a:t>
            </a:r>
            <a:endParaRPr lang="de-CH" sz="3200" kern="0" dirty="0" smtClean="0">
              <a:solidFill>
                <a:srgbClr val="000000"/>
              </a:solidFill>
              <a:latin typeface="Arial"/>
            </a:endParaRP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de-CH" sz="3200" kern="0" dirty="0" smtClean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6" name="Rectangle 1958"/>
          <p:cNvSpPr>
            <a:spLocks noChangeArrowheads="1"/>
          </p:cNvSpPr>
          <p:nvPr/>
        </p:nvSpPr>
        <p:spPr bwMode="auto">
          <a:xfrm>
            <a:off x="1173586" y="18381513"/>
            <a:ext cx="13758637" cy="12737989"/>
          </a:xfrm>
          <a:prstGeom prst="rect">
            <a:avLst/>
          </a:prstGeom>
          <a:noFill/>
          <a:ln w="127000">
            <a:solidFill>
              <a:srgbClr val="DDDDDD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1426" tIns="45713" rIns="91426" bIns="45713" anchor="ctr"/>
          <a:lstStyle/>
          <a:p>
            <a:endParaRPr lang="de-DE"/>
          </a:p>
        </p:txBody>
      </p:sp>
      <p:sp>
        <p:nvSpPr>
          <p:cNvPr id="203" name="Text Box 280"/>
          <p:cNvSpPr txBox="1">
            <a:spLocks noChangeArrowheads="1"/>
          </p:cNvSpPr>
          <p:nvPr/>
        </p:nvSpPr>
        <p:spPr bwMode="auto">
          <a:xfrm>
            <a:off x="1316302" y="8948862"/>
            <a:ext cx="7077100" cy="389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51" tIns="64676" rIns="129351" bIns="64676">
            <a:spAutoFit/>
          </a:bodyPr>
          <a:lstStyle>
            <a:lvl1pPr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defTabSz="1293510">
              <a:spcBef>
                <a:spcPct val="20000"/>
              </a:spcBef>
              <a:defRPr/>
            </a:pPr>
            <a:r>
              <a:rPr lang="de-CH" sz="3600" b="1" kern="0" smtClean="0">
                <a:latin typeface="Arial"/>
                <a:sym typeface="Wingdings"/>
              </a:rPr>
              <a:t>Global (mobile) video traffic rising exponentially </a:t>
            </a:r>
            <a:r>
              <a:rPr lang="de-CH" sz="2800" b="1" kern="0" smtClean="0">
                <a:latin typeface="Arial"/>
                <a:sym typeface="Wingdings"/>
              </a:rPr>
              <a:t>[Cisco16]</a:t>
            </a:r>
            <a:endParaRPr lang="de-CH" sz="3600" b="1" kern="0" smtClean="0">
              <a:latin typeface="Arial"/>
              <a:sym typeface="Wingdings"/>
            </a:endParaRPr>
          </a:p>
          <a:p>
            <a:pPr marL="571500" indent="-571500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smtClean="0">
                <a:latin typeface="Arial"/>
                <a:sym typeface="Wingdings"/>
              </a:rPr>
              <a:t>Estimated to reach 82% of all consumer Internet traffic by 2020</a:t>
            </a:r>
          </a:p>
          <a:p>
            <a:pPr marL="571500" indent="-571500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smtClean="0">
                <a:latin typeface="Arial"/>
                <a:sym typeface="Wingdings"/>
              </a:rPr>
              <a:t>Need for flexible and efficient distribution environments of video content</a:t>
            </a:r>
            <a:endParaRPr lang="de-CH" sz="3200" kern="0" dirty="0">
              <a:latin typeface="Arial"/>
              <a:sym typeface="Wingdings"/>
            </a:endParaRPr>
          </a:p>
        </p:txBody>
      </p:sp>
      <p:sp>
        <p:nvSpPr>
          <p:cNvPr id="206" name="Text Box 280"/>
          <p:cNvSpPr txBox="1">
            <a:spLocks noChangeArrowheads="1"/>
          </p:cNvSpPr>
          <p:nvPr/>
        </p:nvSpPr>
        <p:spPr bwMode="auto">
          <a:xfrm>
            <a:off x="1316301" y="13534138"/>
            <a:ext cx="13064463" cy="4525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51" tIns="64676" rIns="129351" bIns="64676">
            <a:spAutoFit/>
          </a:bodyPr>
          <a:lstStyle>
            <a:lvl1pPr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defTabSz="1293510">
              <a:spcBef>
                <a:spcPct val="20000"/>
              </a:spcBef>
              <a:defRPr/>
            </a:pPr>
            <a:r>
              <a:rPr lang="de-DE" sz="3600" b="1" kern="0" smtClean="0">
                <a:latin typeface="Arial"/>
                <a:sym typeface="Wingdings"/>
              </a:rPr>
              <a:t>Named-Data Networking (NDN) for the Future Internet </a:t>
            </a: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DE" sz="3200" kern="0" smtClean="0">
                <a:latin typeface="Arial"/>
                <a:sym typeface="Wingdings"/>
              </a:rPr>
              <a:t>Data-centric addressing with requests based on file names rather than host addresses </a:t>
            </a:r>
            <a:r>
              <a:rPr lang="de-DE" sz="2400" kern="0" smtClean="0">
                <a:latin typeface="Arial"/>
                <a:sym typeface="Wingdings"/>
              </a:rPr>
              <a:t>[ZAB+14]</a:t>
            </a: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DE" sz="3200" i="1" kern="0" smtClean="0">
                <a:latin typeface="Arial"/>
                <a:sym typeface="Wingdings"/>
              </a:rPr>
              <a:t>Interest</a:t>
            </a:r>
            <a:r>
              <a:rPr lang="de-DE" sz="3200" kern="0" smtClean="0">
                <a:latin typeface="Arial"/>
                <a:sym typeface="Wingdings"/>
              </a:rPr>
              <a:t>  packets issued by clients to request for data</a:t>
            </a: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DE" sz="3200" kern="0" smtClean="0">
                <a:latin typeface="Arial"/>
                <a:sym typeface="Wingdings"/>
              </a:rPr>
              <a:t>Allows for higher tolerance towards client mobility and host failures through innovative routing and caching strategies</a:t>
            </a: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DE" sz="3200" kern="0" smtClean="0">
                <a:latin typeface="Arial"/>
                <a:sym typeface="Wingdings"/>
              </a:rPr>
              <a:t>Better adaptivity to dynamic and changing environments compared to Content Delivery Networks (CDNs) </a:t>
            </a:r>
            <a:r>
              <a:rPr lang="de-DE" sz="2400" kern="0" smtClean="0">
                <a:latin typeface="Arial"/>
                <a:sym typeface="Wingdings"/>
              </a:rPr>
              <a:t>[MCC+14]</a:t>
            </a:r>
            <a:endParaRPr lang="de-DE" sz="3200" kern="0" smtClean="0">
              <a:latin typeface="Arial"/>
              <a:sym typeface="Wingdings"/>
            </a:endParaRPr>
          </a:p>
        </p:txBody>
      </p:sp>
      <p:grpSp>
        <p:nvGrpSpPr>
          <p:cNvPr id="6" name="Gruppieren 5"/>
          <p:cNvGrpSpPr/>
          <p:nvPr/>
        </p:nvGrpSpPr>
        <p:grpSpPr>
          <a:xfrm>
            <a:off x="15337816" y="36181581"/>
            <a:ext cx="13758637" cy="4378402"/>
            <a:chOff x="15337816" y="35727680"/>
            <a:chExt cx="13758637" cy="4919181"/>
          </a:xfrm>
        </p:grpSpPr>
        <p:sp>
          <p:nvSpPr>
            <p:cNvPr id="106" name="Rectangle 1958"/>
            <p:cNvSpPr>
              <a:spLocks noChangeArrowheads="1"/>
            </p:cNvSpPr>
            <p:nvPr/>
          </p:nvSpPr>
          <p:spPr bwMode="auto">
            <a:xfrm>
              <a:off x="15337816" y="35738148"/>
              <a:ext cx="13758637" cy="4908713"/>
            </a:xfrm>
            <a:prstGeom prst="rect">
              <a:avLst/>
            </a:prstGeom>
            <a:noFill/>
            <a:ln w="127000">
              <a:solidFill>
                <a:srgbClr val="DDDDDD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1426" tIns="45713" rIns="91426" bIns="45713" anchor="ctr"/>
            <a:lstStyle/>
            <a:p>
              <a:endParaRPr lang="de-DE"/>
            </a:p>
          </p:txBody>
        </p:sp>
        <p:sp>
          <p:nvSpPr>
            <p:cNvPr id="108" name="Text Box 1959"/>
            <p:cNvSpPr txBox="1">
              <a:spLocks noChangeArrowheads="1"/>
            </p:cNvSpPr>
            <p:nvPr/>
          </p:nvSpPr>
          <p:spPr bwMode="auto">
            <a:xfrm>
              <a:off x="15341461" y="35727680"/>
              <a:ext cx="4672361" cy="947081"/>
            </a:xfrm>
            <a:prstGeom prst="rect">
              <a:avLst/>
            </a:prstGeom>
            <a:solidFill>
              <a:srgbClr val="DDDDDD"/>
            </a:solidFill>
            <a:ln w="25400">
              <a:solidFill>
                <a:srgbClr val="DDDDDD"/>
              </a:solidFill>
              <a:miter lim="800000"/>
              <a:headEnd/>
              <a:tailEnd/>
            </a:ln>
          </p:spPr>
          <p:txBody>
            <a:bodyPr wrap="none" lIns="179971" tIns="43906" rIns="287953" bIns="43906">
              <a:spAutoFit/>
            </a:bodyPr>
            <a:lstStyle>
              <a:lvl1pPr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sz="4500" b="1" dirty="0" err="1" smtClean="0"/>
                <a:t>Contact</a:t>
              </a:r>
              <a:r>
                <a:rPr lang="de-DE" sz="4500" b="1" dirty="0" smtClean="0"/>
                <a:t> Details</a:t>
              </a:r>
              <a:endParaRPr lang="de-DE" sz="4500" b="1" dirty="0"/>
            </a:p>
          </p:txBody>
        </p:sp>
      </p:grpSp>
      <p:sp>
        <p:nvSpPr>
          <p:cNvPr id="188" name="Abgerundetes Rechteck 187"/>
          <p:cNvSpPr/>
          <p:nvPr/>
        </p:nvSpPr>
        <p:spPr bwMode="auto">
          <a:xfrm>
            <a:off x="1587426" y="19389626"/>
            <a:ext cx="12889432" cy="1080120"/>
          </a:xfrm>
          <a:prstGeom prst="roundRect">
            <a:avLst/>
          </a:prstGeom>
          <a:solidFill>
            <a:srgbClr val="005AA9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49263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  <a:defRPr/>
            </a:pPr>
            <a:r>
              <a:rPr kumimoji="0" lang="en-GB" sz="3200" b="1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+mn-ea"/>
                <a:cs typeface="+mn-cs"/>
              </a:rPr>
              <a:t>Goal 1: Developing an NDN-based testbed for</a:t>
            </a:r>
            <a:r>
              <a:rPr kumimoji="0" lang="en-GB" sz="3200" b="1" i="0" u="none" strike="noStrike" kern="0" cap="none" spc="0" normalizeH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+mn-ea"/>
                <a:cs typeface="+mn-cs"/>
              </a:rPr>
              <a:t> mobile video</a:t>
            </a:r>
          </a:p>
          <a:p>
            <a:pPr marL="0" marR="0" lvl="0" indent="0" algn="ctr" defTabSz="449263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  <a:defRPr/>
            </a:pPr>
            <a:r>
              <a:rPr lang="en-GB" sz="3200" b="1" kern="0" baseline="0" smtClean="0">
                <a:solidFill>
                  <a:srgbClr val="FFFFFF"/>
                </a:solidFill>
                <a:ea typeface="+mn-ea"/>
                <a:cs typeface="+mn-cs"/>
              </a:rPr>
              <a:t>streaming using wireless</a:t>
            </a:r>
            <a:r>
              <a:rPr lang="en-GB" sz="3200" b="1" kern="0" smtClean="0">
                <a:solidFill>
                  <a:srgbClr val="FFFFFF"/>
                </a:solidFill>
                <a:ea typeface="+mn-ea"/>
                <a:cs typeface="+mn-cs"/>
              </a:rPr>
              <a:t> access points and data storage units</a:t>
            </a:r>
            <a:endParaRPr kumimoji="0" lang="en-GB" sz="3600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46" name="Gruppieren 45"/>
          <p:cNvGrpSpPr/>
          <p:nvPr/>
        </p:nvGrpSpPr>
        <p:grpSpPr>
          <a:xfrm>
            <a:off x="1162945" y="31432916"/>
            <a:ext cx="13758637" cy="4446542"/>
            <a:chOff x="1098834" y="36373588"/>
            <a:chExt cx="13758637" cy="4246220"/>
          </a:xfrm>
        </p:grpSpPr>
        <p:sp>
          <p:nvSpPr>
            <p:cNvPr id="134" name="Text Box 1959"/>
            <p:cNvSpPr txBox="1">
              <a:spLocks noChangeArrowheads="1"/>
            </p:cNvSpPr>
            <p:nvPr/>
          </p:nvSpPr>
          <p:spPr bwMode="auto">
            <a:xfrm>
              <a:off x="1098834" y="36373588"/>
              <a:ext cx="3860409" cy="745974"/>
            </a:xfrm>
            <a:prstGeom prst="rect">
              <a:avLst/>
            </a:prstGeom>
            <a:solidFill>
              <a:srgbClr val="DDDDDD"/>
            </a:solidFill>
            <a:ln w="25400">
              <a:noFill/>
              <a:miter lim="800000"/>
              <a:headEnd/>
              <a:tailEnd/>
            </a:ln>
          </p:spPr>
          <p:txBody>
            <a:bodyPr wrap="none" lIns="179971" tIns="43906" rIns="287953" bIns="43906">
              <a:spAutoFit/>
            </a:bodyPr>
            <a:lstStyle>
              <a:lvl1pPr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sz="4500" b="1" smtClean="0"/>
                <a:t>Future Work</a:t>
              </a:r>
              <a:endParaRPr lang="de-DE" sz="4500" b="1" dirty="0"/>
            </a:p>
          </p:txBody>
        </p:sp>
        <p:sp>
          <p:nvSpPr>
            <p:cNvPr id="207" name="Rectangle 1958"/>
            <p:cNvSpPr>
              <a:spLocks noChangeArrowheads="1"/>
            </p:cNvSpPr>
            <p:nvPr/>
          </p:nvSpPr>
          <p:spPr bwMode="auto">
            <a:xfrm>
              <a:off x="1098834" y="36381528"/>
              <a:ext cx="13758637" cy="4238280"/>
            </a:xfrm>
            <a:prstGeom prst="rect">
              <a:avLst/>
            </a:prstGeom>
            <a:noFill/>
            <a:ln w="127000">
              <a:solidFill>
                <a:srgbClr val="DDDDDD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1426" tIns="45713" rIns="91426" bIns="45713" anchor="ctr"/>
            <a:lstStyle/>
            <a:p>
              <a:endParaRPr lang="de-DE"/>
            </a:p>
          </p:txBody>
        </p:sp>
      </p:grpSp>
      <p:sp>
        <p:nvSpPr>
          <p:cNvPr id="49" name="Textfeld 48"/>
          <p:cNvSpPr txBox="1"/>
          <p:nvPr/>
        </p:nvSpPr>
        <p:spPr>
          <a:xfrm>
            <a:off x="15478759" y="37020548"/>
            <a:ext cx="786638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/>
              <a:t>Denny </a:t>
            </a:r>
            <a:r>
              <a:rPr lang="de-DE" sz="3200" b="1" dirty="0" err="1" smtClean="0"/>
              <a:t>Stohr</a:t>
            </a:r>
            <a:endParaRPr lang="de-DE" sz="3200" b="1" dirty="0" smtClean="0"/>
          </a:p>
          <a:p>
            <a:r>
              <a:rPr lang="de-DE" sz="3200" smtClean="0"/>
              <a:t>DMS, Technische Universität Darmstadt</a:t>
            </a:r>
            <a:endParaRPr lang="de-DE" sz="3200" dirty="0" smtClean="0"/>
          </a:p>
          <a:p>
            <a:r>
              <a:rPr lang="de-DE" sz="3200" smtClean="0"/>
              <a:t>dstohr@kom.tu-darmstadt.de</a:t>
            </a:r>
          </a:p>
          <a:p>
            <a:endParaRPr lang="de-DE" sz="3200" smtClean="0"/>
          </a:p>
          <a:p>
            <a:r>
              <a:rPr lang="de-DE" sz="3200" b="1" smtClean="0">
                <a:solidFill>
                  <a:schemeClr val="bg1">
                    <a:lumMod val="50000"/>
                  </a:schemeClr>
                </a:solidFill>
              </a:rPr>
              <a:t>Rahul Dwarakanath</a:t>
            </a:r>
          </a:p>
          <a:p>
            <a:r>
              <a:rPr lang="de-DE" sz="3200" smtClean="0">
                <a:solidFill>
                  <a:schemeClr val="bg1">
                    <a:lumMod val="50000"/>
                  </a:schemeClr>
                </a:solidFill>
              </a:rPr>
              <a:t>KOM, Technische Universität Darmstadt</a:t>
            </a:r>
          </a:p>
          <a:p>
            <a:r>
              <a:rPr lang="de-DE" sz="3200" smtClean="0">
                <a:solidFill>
                  <a:schemeClr val="bg1">
                    <a:lumMod val="50000"/>
                  </a:schemeClr>
                </a:solidFill>
              </a:rPr>
              <a:t>dwarakan@kom.tu-darmstadt.de</a:t>
            </a:r>
            <a:endParaRPr lang="de-DE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1" name="Grafik 5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862" y="37905503"/>
            <a:ext cx="2510459" cy="2510459"/>
          </a:xfrm>
          <a:prstGeom prst="rect">
            <a:avLst/>
          </a:prstGeom>
        </p:spPr>
      </p:pic>
      <p:sp>
        <p:nvSpPr>
          <p:cNvPr id="81" name="Freihandform 80"/>
          <p:cNvSpPr/>
          <p:nvPr/>
        </p:nvSpPr>
        <p:spPr>
          <a:xfrm>
            <a:off x="2136511" y="32322999"/>
            <a:ext cx="12489141" cy="1006963"/>
          </a:xfrm>
          <a:custGeom>
            <a:avLst/>
            <a:gdLst>
              <a:gd name="connsiteX0" fmla="*/ 0 w 8135424"/>
              <a:gd name="connsiteY0" fmla="*/ 0 h 662304"/>
              <a:gd name="connsiteX1" fmla="*/ 8135424 w 8135424"/>
              <a:gd name="connsiteY1" fmla="*/ 0 h 662304"/>
              <a:gd name="connsiteX2" fmla="*/ 8135424 w 8135424"/>
              <a:gd name="connsiteY2" fmla="*/ 662304 h 662304"/>
              <a:gd name="connsiteX3" fmla="*/ 0 w 8135424"/>
              <a:gd name="connsiteY3" fmla="*/ 662304 h 662304"/>
              <a:gd name="connsiteX4" fmla="*/ 0 w 8135424"/>
              <a:gd name="connsiteY4" fmla="*/ 0 h 66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35424" h="662304">
                <a:moveTo>
                  <a:pt x="0" y="0"/>
                </a:moveTo>
                <a:lnTo>
                  <a:pt x="8135424" y="0"/>
                </a:lnTo>
                <a:lnTo>
                  <a:pt x="8135424" y="662304"/>
                </a:lnTo>
                <a:lnTo>
                  <a:pt x="0" y="662304"/>
                </a:lnTo>
                <a:lnTo>
                  <a:pt x="0" y="0"/>
                </a:lnTo>
                <a:close/>
              </a:path>
            </a:pathLst>
          </a:custGeom>
          <a:solidFill>
            <a:srgbClr val="005AA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25705" tIns="53340" rIns="53340" bIns="53340" numCol="1" spcCol="1270" anchor="ctr" anchorCtr="0">
            <a:noAutofit/>
          </a:bodyPr>
          <a:lstStyle/>
          <a:p>
            <a:pPr lvl="0" algn="just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3200" b="1" kern="1200" noProof="0" smtClean="0">
                <a:latin typeface="+mj-lt"/>
              </a:rPr>
              <a:t>Evaluation of NDN forwarding and caching strategies</a:t>
            </a:r>
            <a:endParaRPr lang="en-GB" sz="3200" b="1" kern="1200" noProof="0" dirty="0">
              <a:latin typeface="+mj-lt"/>
            </a:endParaRPr>
          </a:p>
        </p:txBody>
      </p:sp>
      <p:grpSp>
        <p:nvGrpSpPr>
          <p:cNvPr id="82" name="Gruppieren 81"/>
          <p:cNvGrpSpPr/>
          <p:nvPr/>
        </p:nvGrpSpPr>
        <p:grpSpPr>
          <a:xfrm>
            <a:off x="1362531" y="32281606"/>
            <a:ext cx="1165269" cy="1089750"/>
            <a:chOff x="298921" y="3390027"/>
            <a:chExt cx="827881" cy="827881"/>
          </a:xfrm>
        </p:grpSpPr>
        <p:sp>
          <p:nvSpPr>
            <p:cNvPr id="83" name="Ellipse 82"/>
            <p:cNvSpPr/>
            <p:nvPr/>
          </p:nvSpPr>
          <p:spPr>
            <a:xfrm>
              <a:off x="298921" y="3390027"/>
              <a:ext cx="827881" cy="827881"/>
            </a:xfrm>
            <a:prstGeom prst="ellipse">
              <a:avLst/>
            </a:prstGeom>
            <a:ln>
              <a:solidFill>
                <a:srgbClr val="005AA9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4" name="Textfeld 83"/>
            <p:cNvSpPr txBox="1"/>
            <p:nvPr/>
          </p:nvSpPr>
          <p:spPr>
            <a:xfrm>
              <a:off x="602482" y="3581841"/>
              <a:ext cx="246324" cy="4442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200" dirty="0" smtClean="0">
                  <a:solidFill>
                    <a:schemeClr val="tx1"/>
                  </a:solidFill>
                  <a:latin typeface="+mj-lt"/>
                </a:rPr>
                <a:t>I</a:t>
              </a:r>
              <a:endParaRPr lang="de-DE" sz="32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85" name="Freihandform 84"/>
          <p:cNvSpPr/>
          <p:nvPr/>
        </p:nvSpPr>
        <p:spPr>
          <a:xfrm>
            <a:off x="2150162" y="33547135"/>
            <a:ext cx="12475490" cy="1006963"/>
          </a:xfrm>
          <a:custGeom>
            <a:avLst/>
            <a:gdLst>
              <a:gd name="connsiteX0" fmla="*/ 0 w 8135424"/>
              <a:gd name="connsiteY0" fmla="*/ 0 h 662304"/>
              <a:gd name="connsiteX1" fmla="*/ 8135424 w 8135424"/>
              <a:gd name="connsiteY1" fmla="*/ 0 h 662304"/>
              <a:gd name="connsiteX2" fmla="*/ 8135424 w 8135424"/>
              <a:gd name="connsiteY2" fmla="*/ 662304 h 662304"/>
              <a:gd name="connsiteX3" fmla="*/ 0 w 8135424"/>
              <a:gd name="connsiteY3" fmla="*/ 662304 h 662304"/>
              <a:gd name="connsiteX4" fmla="*/ 0 w 8135424"/>
              <a:gd name="connsiteY4" fmla="*/ 0 h 66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35424" h="662304">
                <a:moveTo>
                  <a:pt x="0" y="0"/>
                </a:moveTo>
                <a:lnTo>
                  <a:pt x="8135424" y="0"/>
                </a:lnTo>
                <a:lnTo>
                  <a:pt x="8135424" y="662304"/>
                </a:lnTo>
                <a:lnTo>
                  <a:pt x="0" y="662304"/>
                </a:lnTo>
                <a:lnTo>
                  <a:pt x="0" y="0"/>
                </a:lnTo>
                <a:close/>
              </a:path>
            </a:pathLst>
          </a:custGeom>
          <a:solidFill>
            <a:srgbClr val="005AA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25705" tIns="53340" rIns="53340" bIns="53340" numCol="1" spcCol="1270" anchor="ctr" anchorCtr="0">
            <a:noAutofit/>
          </a:bodyPr>
          <a:lstStyle/>
          <a:p>
            <a:pPr lvl="0" algn="just" defTabSz="933450">
              <a:lnSpc>
                <a:spcPct val="90000"/>
              </a:lnSpc>
              <a:spcAft>
                <a:spcPct val="35000"/>
              </a:spcAft>
            </a:pPr>
            <a:r>
              <a:rPr lang="en-GB" sz="3200" b="1" smtClean="0">
                <a:latin typeface="+mj-lt"/>
              </a:rPr>
              <a:t>Transfer of NDN functionality to user smartphones (Android)</a:t>
            </a:r>
            <a:endParaRPr lang="en-GB" sz="3200" b="1" dirty="0">
              <a:latin typeface="+mj-lt"/>
            </a:endParaRPr>
          </a:p>
        </p:txBody>
      </p:sp>
      <p:grpSp>
        <p:nvGrpSpPr>
          <p:cNvPr id="86" name="Gruppieren 85"/>
          <p:cNvGrpSpPr/>
          <p:nvPr/>
        </p:nvGrpSpPr>
        <p:grpSpPr>
          <a:xfrm>
            <a:off x="1376181" y="33505742"/>
            <a:ext cx="1165269" cy="1089750"/>
            <a:chOff x="298921" y="3390027"/>
            <a:chExt cx="827881" cy="827881"/>
          </a:xfrm>
        </p:grpSpPr>
        <p:sp>
          <p:nvSpPr>
            <p:cNvPr id="87" name="Ellipse 86"/>
            <p:cNvSpPr/>
            <p:nvPr/>
          </p:nvSpPr>
          <p:spPr>
            <a:xfrm>
              <a:off x="298921" y="3390027"/>
              <a:ext cx="827881" cy="827881"/>
            </a:xfrm>
            <a:prstGeom prst="ellipse">
              <a:avLst/>
            </a:prstGeom>
            <a:ln>
              <a:solidFill>
                <a:srgbClr val="005AA9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8" name="Textfeld 87"/>
            <p:cNvSpPr txBox="1"/>
            <p:nvPr/>
          </p:nvSpPr>
          <p:spPr>
            <a:xfrm>
              <a:off x="503500" y="3581841"/>
              <a:ext cx="409272" cy="4442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200" dirty="0" smtClean="0">
                  <a:solidFill>
                    <a:schemeClr val="tx1"/>
                  </a:solidFill>
                  <a:latin typeface="+mj-lt"/>
                </a:rPr>
                <a:t>II</a:t>
              </a:r>
              <a:endParaRPr lang="de-DE" sz="3200" dirty="0">
                <a:solidFill>
                  <a:schemeClr val="tx1"/>
                </a:solidFill>
                <a:latin typeface="+mj-lt"/>
              </a:endParaRPr>
            </a:p>
          </p:txBody>
        </p:sp>
      </p:grpSp>
      <p:sp>
        <p:nvSpPr>
          <p:cNvPr id="89" name="Freihandform 88"/>
          <p:cNvSpPr/>
          <p:nvPr/>
        </p:nvSpPr>
        <p:spPr>
          <a:xfrm>
            <a:off x="2161154" y="34708893"/>
            <a:ext cx="12464497" cy="1006963"/>
          </a:xfrm>
          <a:custGeom>
            <a:avLst/>
            <a:gdLst>
              <a:gd name="connsiteX0" fmla="*/ 0 w 8135424"/>
              <a:gd name="connsiteY0" fmla="*/ 0 h 662304"/>
              <a:gd name="connsiteX1" fmla="*/ 8135424 w 8135424"/>
              <a:gd name="connsiteY1" fmla="*/ 0 h 662304"/>
              <a:gd name="connsiteX2" fmla="*/ 8135424 w 8135424"/>
              <a:gd name="connsiteY2" fmla="*/ 662304 h 662304"/>
              <a:gd name="connsiteX3" fmla="*/ 0 w 8135424"/>
              <a:gd name="connsiteY3" fmla="*/ 662304 h 662304"/>
              <a:gd name="connsiteX4" fmla="*/ 0 w 8135424"/>
              <a:gd name="connsiteY4" fmla="*/ 0 h 662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35424" h="662304">
                <a:moveTo>
                  <a:pt x="0" y="0"/>
                </a:moveTo>
                <a:lnTo>
                  <a:pt x="8135424" y="0"/>
                </a:lnTo>
                <a:lnTo>
                  <a:pt x="8135424" y="662304"/>
                </a:lnTo>
                <a:lnTo>
                  <a:pt x="0" y="662304"/>
                </a:lnTo>
                <a:lnTo>
                  <a:pt x="0" y="0"/>
                </a:lnTo>
                <a:close/>
              </a:path>
            </a:pathLst>
          </a:custGeom>
          <a:solidFill>
            <a:srgbClr val="005AA9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25705" tIns="53340" rIns="53340" bIns="53340" numCol="1" spcCol="1270" anchor="ctr" anchorCtr="0">
            <a:noAutofit/>
          </a:bodyPr>
          <a:lstStyle/>
          <a:p>
            <a:pPr lvl="0" algn="just" defTabSz="933450">
              <a:lnSpc>
                <a:spcPct val="90000"/>
              </a:lnSpc>
              <a:spcAft>
                <a:spcPct val="35000"/>
              </a:spcAft>
            </a:pPr>
            <a:r>
              <a:rPr lang="en-GB" sz="3200" b="1" smtClean="0">
                <a:latin typeface="+mj-lt"/>
              </a:rPr>
              <a:t>Use of NDN for User-Generated Videos (UGVs)</a:t>
            </a:r>
            <a:endParaRPr lang="en-GB" sz="3200" b="1" dirty="0">
              <a:latin typeface="+mj-lt"/>
            </a:endParaRPr>
          </a:p>
        </p:txBody>
      </p:sp>
      <p:grpSp>
        <p:nvGrpSpPr>
          <p:cNvPr id="90" name="Gruppieren 89"/>
          <p:cNvGrpSpPr/>
          <p:nvPr/>
        </p:nvGrpSpPr>
        <p:grpSpPr>
          <a:xfrm>
            <a:off x="1387174" y="34667500"/>
            <a:ext cx="1165269" cy="1089750"/>
            <a:chOff x="298921" y="3390027"/>
            <a:chExt cx="827881" cy="827881"/>
          </a:xfrm>
        </p:grpSpPr>
        <p:sp>
          <p:nvSpPr>
            <p:cNvPr id="91" name="Ellipse 90"/>
            <p:cNvSpPr/>
            <p:nvPr/>
          </p:nvSpPr>
          <p:spPr>
            <a:xfrm>
              <a:off x="298921" y="3390027"/>
              <a:ext cx="827881" cy="827881"/>
            </a:xfrm>
            <a:prstGeom prst="ellipse">
              <a:avLst/>
            </a:prstGeom>
            <a:ln>
              <a:solidFill>
                <a:srgbClr val="005AA9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2" name="Textfeld 91"/>
            <p:cNvSpPr txBox="1"/>
            <p:nvPr/>
          </p:nvSpPr>
          <p:spPr>
            <a:xfrm>
              <a:off x="457972" y="3581842"/>
              <a:ext cx="500326" cy="4442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200" dirty="0" smtClean="0">
                  <a:solidFill>
                    <a:schemeClr val="tx1"/>
                  </a:solidFill>
                  <a:latin typeface="+mj-lt"/>
                </a:rPr>
                <a:t>III</a:t>
              </a:r>
              <a:endParaRPr lang="de-DE" sz="3200" dirty="0">
                <a:solidFill>
                  <a:schemeClr val="tx1"/>
                </a:solidFill>
                <a:latin typeface="+mj-lt"/>
              </a:endParaRPr>
            </a:p>
          </p:txBody>
        </p:sp>
      </p:grpSp>
      <p:pic>
        <p:nvPicPr>
          <p:cNvPr id="3" name="Picture 2" descr="C:\Users\RZK\Dropbox\PhD bei KOM\GIT\NDN-Demo\poster\ndn_testbed-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0404" y="8804450"/>
            <a:ext cx="12864530" cy="557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Abgerundetes Rechteck 44"/>
          <p:cNvSpPr/>
          <p:nvPr/>
        </p:nvSpPr>
        <p:spPr bwMode="auto">
          <a:xfrm>
            <a:off x="1587426" y="20757778"/>
            <a:ext cx="12889432" cy="1080120"/>
          </a:xfrm>
          <a:prstGeom prst="roundRect">
            <a:avLst/>
          </a:prstGeom>
          <a:solidFill>
            <a:srgbClr val="005AA9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449263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  <a:defRPr/>
            </a:pPr>
            <a:r>
              <a:rPr kumimoji="0" lang="en-GB" sz="3200" b="1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+mn-ea"/>
                <a:cs typeface="+mn-cs"/>
              </a:rPr>
              <a:t>Goal 2: Achieving wide compatability with consumer devices by</a:t>
            </a:r>
          </a:p>
          <a:p>
            <a:pPr marL="0" marR="0" lvl="0" indent="0" algn="ctr" defTabSz="449263" eaLnBrk="1" fontAlgn="auto" latinLnBrk="0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charset="0"/>
              <a:buNone/>
              <a:tabLst/>
              <a:defRPr/>
            </a:pPr>
            <a:r>
              <a:rPr lang="en-GB" sz="3200" b="1" kern="0" smtClean="0">
                <a:solidFill>
                  <a:srgbClr val="FFFFFF"/>
                </a:solidFill>
                <a:ea typeface="+mn-ea"/>
                <a:cs typeface="+mn-cs"/>
              </a:rPr>
              <a:t>employing web-based development concepts</a:t>
            </a:r>
            <a:endParaRPr kumimoji="0" lang="en-GB" sz="3600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pic>
        <p:nvPicPr>
          <p:cNvPr id="3075" name="Picture 3" descr="C:\Users\RZK\Dropbox\PhD bei KOM\GIT\NDN-Demo\poster\pipeline-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6552" y="22907718"/>
            <a:ext cx="8377150" cy="417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/>
          <p:cNvSpPr txBox="1"/>
          <p:nvPr/>
        </p:nvSpPr>
        <p:spPr>
          <a:xfrm>
            <a:off x="21662779" y="27045392"/>
            <a:ext cx="6264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smtClean="0"/>
              <a:t>DASH player request pipeline</a:t>
            </a:r>
            <a:endParaRPr lang="de-DE" sz="24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82" r="11336"/>
          <a:stretch/>
        </p:blipFill>
        <p:spPr>
          <a:xfrm>
            <a:off x="23345148" y="36677828"/>
            <a:ext cx="2969656" cy="36159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8" name="Text Box 280"/>
          <p:cNvSpPr txBox="1">
            <a:spLocks noChangeArrowheads="1"/>
          </p:cNvSpPr>
          <p:nvPr/>
        </p:nvSpPr>
        <p:spPr bwMode="auto">
          <a:xfrm>
            <a:off x="15643745" y="14349066"/>
            <a:ext cx="13226268" cy="3614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51" tIns="64676" rIns="129351" bIns="64676">
            <a:spAutoFit/>
          </a:bodyPr>
          <a:lstStyle>
            <a:lvl1pPr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defTabSz="1293510">
              <a:spcBef>
                <a:spcPct val="20000"/>
              </a:spcBef>
              <a:defRPr/>
            </a:pPr>
            <a:r>
              <a:rPr lang="en-GB" sz="3600" b="1" kern="0" smtClean="0">
                <a:solidFill>
                  <a:srgbClr val="000000"/>
                </a:solidFill>
                <a:latin typeface="Arial"/>
              </a:rPr>
              <a:t>NDN-enabled routers (LinkSys WRT-1200-AC)</a:t>
            </a: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GB" sz="3200" kern="0" smtClean="0">
                <a:solidFill>
                  <a:srgbClr val="000000"/>
                </a:solidFill>
                <a:latin typeface="Arial"/>
              </a:rPr>
              <a:t>Using custom-built OpenWRT</a:t>
            </a: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GB" sz="3200" kern="0" smtClean="0">
                <a:solidFill>
                  <a:srgbClr val="000000"/>
                </a:solidFill>
                <a:latin typeface="Arial"/>
              </a:rPr>
              <a:t>Hosting cross-compiled versions of NDN Forwarding Daemon (NFD)</a:t>
            </a:r>
            <a:endParaRPr lang="en-GB" sz="3200" kern="0" dirty="0" smtClean="0">
              <a:solidFill>
                <a:srgbClr val="000000"/>
              </a:solidFill>
              <a:latin typeface="Arial"/>
            </a:endParaRPr>
          </a:p>
          <a:p>
            <a:pPr algn="just" defTabSz="1293510">
              <a:spcBef>
                <a:spcPct val="20000"/>
              </a:spcBef>
              <a:defRPr/>
            </a:pPr>
            <a:r>
              <a:rPr lang="en-GB" sz="3600" b="1" kern="0" smtClean="0">
                <a:solidFill>
                  <a:srgbClr val="000000"/>
                </a:solidFill>
                <a:latin typeface="Arial"/>
              </a:rPr>
              <a:t>NDN repositories based on Raspberry Pi’s (Model 2B)</a:t>
            </a: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GB" sz="3200" smtClean="0"/>
              <a:t>Executes NFD for packet forwarding, and NDN-FS to serve as media file repository</a:t>
            </a:r>
          </a:p>
        </p:txBody>
      </p:sp>
      <p:grpSp>
        <p:nvGrpSpPr>
          <p:cNvPr id="59" name="Gruppieren 58"/>
          <p:cNvGrpSpPr/>
          <p:nvPr/>
        </p:nvGrpSpPr>
        <p:grpSpPr>
          <a:xfrm>
            <a:off x="1173586" y="36160702"/>
            <a:ext cx="13758637" cy="4446542"/>
            <a:chOff x="1098834" y="36373588"/>
            <a:chExt cx="13758637" cy="4246220"/>
          </a:xfrm>
        </p:grpSpPr>
        <p:sp>
          <p:nvSpPr>
            <p:cNvPr id="60" name="Text Box 1959"/>
            <p:cNvSpPr txBox="1">
              <a:spLocks noChangeArrowheads="1"/>
            </p:cNvSpPr>
            <p:nvPr/>
          </p:nvSpPr>
          <p:spPr bwMode="auto">
            <a:xfrm>
              <a:off x="1098834" y="36373588"/>
              <a:ext cx="3582319" cy="745974"/>
            </a:xfrm>
            <a:prstGeom prst="rect">
              <a:avLst/>
            </a:prstGeom>
            <a:solidFill>
              <a:srgbClr val="DDDDDD"/>
            </a:solidFill>
            <a:ln w="25400">
              <a:noFill/>
              <a:miter lim="800000"/>
              <a:headEnd/>
              <a:tailEnd/>
            </a:ln>
          </p:spPr>
          <p:txBody>
            <a:bodyPr wrap="none" lIns="179971" tIns="43906" rIns="287953" bIns="43906">
              <a:spAutoFit/>
            </a:bodyPr>
            <a:lstStyle>
              <a:lvl1pPr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defTabSz="3829050" eaLnBrk="0" hangingPunct="0"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defTabSz="3829050" eaLnBrk="0" fontAlgn="base" hangingPunct="0">
                <a:spcBef>
                  <a:spcPct val="0"/>
                </a:spcBef>
                <a:spcAft>
                  <a:spcPct val="0"/>
                </a:spcAft>
                <a:defRPr sz="58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de-DE" sz="4500" b="1" smtClean="0"/>
                <a:t>References</a:t>
              </a:r>
              <a:endParaRPr lang="de-DE" sz="4500" b="1" dirty="0"/>
            </a:p>
          </p:txBody>
        </p:sp>
        <p:sp>
          <p:nvSpPr>
            <p:cNvPr id="61" name="Rectangle 1958"/>
            <p:cNvSpPr>
              <a:spLocks noChangeArrowheads="1"/>
            </p:cNvSpPr>
            <p:nvPr/>
          </p:nvSpPr>
          <p:spPr bwMode="auto">
            <a:xfrm>
              <a:off x="1098834" y="36381528"/>
              <a:ext cx="13758637" cy="4238280"/>
            </a:xfrm>
            <a:prstGeom prst="rect">
              <a:avLst/>
            </a:prstGeom>
            <a:noFill/>
            <a:ln w="127000">
              <a:solidFill>
                <a:srgbClr val="DDDDDD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91426" tIns="45713" rIns="91426" bIns="45713" anchor="ctr"/>
            <a:lstStyle/>
            <a:p>
              <a:endParaRPr lang="de-DE"/>
            </a:p>
          </p:txBody>
        </p:sp>
      </p:grpSp>
      <p:sp>
        <p:nvSpPr>
          <p:cNvPr id="74" name="Text Box 280"/>
          <p:cNvSpPr txBox="1">
            <a:spLocks noChangeArrowheads="1"/>
          </p:cNvSpPr>
          <p:nvPr/>
        </p:nvSpPr>
        <p:spPr bwMode="auto">
          <a:xfrm>
            <a:off x="1316301" y="36959578"/>
            <a:ext cx="13461265" cy="3676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51" tIns="64676" rIns="129351" bIns="64676">
            <a:spAutoFit/>
          </a:bodyPr>
          <a:lstStyle>
            <a:lvl1pPr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defTabSz="1293510">
              <a:spcBef>
                <a:spcPct val="20000"/>
              </a:spcBef>
              <a:defRPr/>
            </a:pPr>
            <a:r>
              <a:rPr lang="en-GB" sz="2400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[Cisco16] Cisco, “Cisco Visual Networking Index: Forecast and Methodology 2015-2020”, </a:t>
            </a:r>
            <a:r>
              <a:rPr lang="en-GB" sz="2400" i="1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White paper</a:t>
            </a:r>
            <a:r>
              <a:rPr lang="en-GB" sz="2400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, 2016, http://www.cisco.com/c/en/us/solutions/collateral/service-provider/visual-networking-index-vni/complete-white-paper-c11-481360.html [Last viewed: 03-11-2016]</a:t>
            </a:r>
          </a:p>
          <a:p>
            <a:pPr algn="just" defTabSz="1293510">
              <a:spcBef>
                <a:spcPct val="20000"/>
              </a:spcBef>
              <a:defRPr/>
            </a:pPr>
            <a:r>
              <a:rPr lang="en-GB" sz="2400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[MCC+14] Ma, G., Chen, Z., Cao, J., </a:t>
            </a:r>
            <a:r>
              <a:rPr lang="en-GB" sz="2400" kern="0" dirty="0" err="1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Guo</a:t>
            </a:r>
            <a:r>
              <a:rPr lang="en-GB" sz="2400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, Z., Jiang, Y., &amp; </a:t>
            </a:r>
            <a:r>
              <a:rPr lang="en-GB" sz="2400" kern="0" dirty="0" err="1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Guo</a:t>
            </a:r>
            <a:r>
              <a:rPr lang="en-GB" sz="2400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, X. “</a:t>
            </a:r>
            <a:r>
              <a:rPr lang="en-GB" sz="2400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A Tentative Comparison </a:t>
            </a:r>
            <a:r>
              <a:rPr lang="en-GB" sz="2400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on CDN and NDN” </a:t>
            </a:r>
            <a:r>
              <a:rPr lang="en-GB" sz="2400" i="1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In IEEE SMC</a:t>
            </a:r>
            <a:r>
              <a:rPr lang="en-GB" sz="2400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, 2014, pp. 2893-2898</a:t>
            </a:r>
          </a:p>
          <a:p>
            <a:pPr algn="just" defTabSz="1293510">
              <a:spcBef>
                <a:spcPct val="20000"/>
              </a:spcBef>
              <a:defRPr/>
            </a:pPr>
            <a:r>
              <a:rPr lang="en-GB" sz="2400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[STC+13] </a:t>
            </a:r>
            <a:r>
              <a:rPr lang="en-GB" sz="2400" dirty="0" smtClean="0"/>
              <a:t>Shang, W., Thompson, J., </a:t>
            </a:r>
            <a:r>
              <a:rPr lang="en-GB" sz="2400" dirty="0" err="1" smtClean="0"/>
              <a:t>Cherkaoui</a:t>
            </a:r>
            <a:r>
              <a:rPr lang="en-GB" sz="2400" dirty="0" smtClean="0"/>
              <a:t>, M., </a:t>
            </a:r>
            <a:r>
              <a:rPr lang="en-GB" sz="2400" dirty="0" err="1" smtClean="0"/>
              <a:t>Burkey</a:t>
            </a:r>
            <a:r>
              <a:rPr lang="en-GB" sz="2400" dirty="0" smtClean="0"/>
              <a:t>, J., &amp; Zhang, L. “NDN. JS: A </a:t>
            </a:r>
            <a:r>
              <a:rPr lang="en-GB" sz="2400" dirty="0" err="1" smtClean="0"/>
              <a:t>Javascript</a:t>
            </a:r>
            <a:r>
              <a:rPr lang="en-GB" sz="2400" dirty="0" smtClean="0"/>
              <a:t> Client Library for Named Data Networking” </a:t>
            </a:r>
            <a:r>
              <a:rPr lang="en-GB" sz="2400" i="1" dirty="0" smtClean="0"/>
              <a:t>In INFOCOM WKSHPS, 2013, </a:t>
            </a:r>
            <a:r>
              <a:rPr lang="en-GB" sz="2400" dirty="0" smtClean="0"/>
              <a:t>pp. 399-404</a:t>
            </a:r>
          </a:p>
          <a:p>
            <a:pPr algn="just" defTabSz="1293510">
              <a:spcBef>
                <a:spcPct val="20000"/>
              </a:spcBef>
              <a:defRPr/>
            </a:pPr>
            <a:r>
              <a:rPr lang="en-GB" sz="2400" kern="0" dirty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[ZAB+14] </a:t>
            </a:r>
            <a:r>
              <a:rPr lang="en-GB" sz="2400" dirty="0" smtClean="0"/>
              <a:t>Zhang, L., </a:t>
            </a:r>
            <a:r>
              <a:rPr lang="en-GB" sz="2400" dirty="0" err="1" smtClean="0"/>
              <a:t>Afanasyev</a:t>
            </a:r>
            <a:r>
              <a:rPr lang="en-GB" sz="2400" dirty="0" smtClean="0"/>
              <a:t>, A., Burke, J., Jacobson, V., et al. “Named </a:t>
            </a:r>
            <a:r>
              <a:rPr lang="en-GB" sz="2400" smtClean="0"/>
              <a:t>Data Networking”</a:t>
            </a:r>
            <a:r>
              <a:rPr lang="en-GB" sz="2400" dirty="0" smtClean="0"/>
              <a:t> </a:t>
            </a:r>
            <a:r>
              <a:rPr lang="en-GB" sz="2400" i="1" dirty="0" smtClean="0"/>
              <a:t>ACM SIGCOMM Computer Communication Review</a:t>
            </a:r>
            <a:r>
              <a:rPr lang="en-GB" sz="2400" dirty="0" smtClean="0"/>
              <a:t>, </a:t>
            </a:r>
            <a:r>
              <a:rPr lang="en-GB" sz="2400" i="1" dirty="0" smtClean="0"/>
              <a:t>44</a:t>
            </a:r>
            <a:r>
              <a:rPr lang="en-GB" sz="2400" dirty="0" smtClean="0"/>
              <a:t>(3</a:t>
            </a:r>
            <a:r>
              <a:rPr lang="en-GB" sz="2400" smtClean="0"/>
              <a:t>), 66-73, 2014</a:t>
            </a:r>
            <a:endParaRPr lang="en-GB" sz="2400" kern="0" dirty="0">
              <a:solidFill>
                <a:srgbClr val="000000"/>
              </a:solidFill>
              <a:latin typeface="Arial"/>
              <a:ea typeface="+mn-ea"/>
              <a:cs typeface="+mn-cs"/>
            </a:endParaRPr>
          </a:p>
        </p:txBody>
      </p:sp>
      <p:graphicFrame>
        <p:nvGraphicFramePr>
          <p:cNvPr id="79" name="Diagramm 7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064501"/>
              </p:ext>
            </p:extLst>
          </p:nvPr>
        </p:nvGraphicFramePr>
        <p:xfrm>
          <a:off x="7999952" y="8444410"/>
          <a:ext cx="6773807" cy="49236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52" name="Text Box 280"/>
          <p:cNvSpPr txBox="1">
            <a:spLocks noChangeArrowheads="1"/>
          </p:cNvSpPr>
          <p:nvPr/>
        </p:nvSpPr>
        <p:spPr bwMode="auto">
          <a:xfrm>
            <a:off x="1431615" y="22269946"/>
            <a:ext cx="12833833" cy="9450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51" tIns="64676" rIns="129351" bIns="64676">
            <a:spAutoFit/>
          </a:bodyPr>
          <a:lstStyle>
            <a:lvl1pPr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just" defTabSz="1293510">
              <a:spcBef>
                <a:spcPct val="20000"/>
              </a:spcBef>
              <a:defRPr/>
            </a:pPr>
            <a:r>
              <a:rPr lang="de-CH" sz="3600" b="1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Demonstration Objectives</a:t>
            </a: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Seamless playback of video streams</a:t>
            </a:r>
          </a:p>
          <a:p>
            <a:pPr marL="1314450" lvl="1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Showcase network resilience towards node failure</a:t>
            </a:r>
          </a:p>
          <a:p>
            <a:pPr marL="1314450" lvl="1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Execute client-based handover operations</a:t>
            </a: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de-CH" sz="3200" kern="0" smtClean="0">
              <a:solidFill>
                <a:srgbClr val="000000"/>
              </a:solidFill>
              <a:latin typeface="Arial"/>
              <a:ea typeface="+mn-ea"/>
              <a:cs typeface="+mn-cs"/>
            </a:endParaRP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de-CH" sz="3200" kern="0">
              <a:solidFill>
                <a:srgbClr val="000000"/>
              </a:solidFill>
              <a:latin typeface="Arial"/>
              <a:ea typeface="+mn-ea"/>
              <a:cs typeface="+mn-cs"/>
            </a:endParaRP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de-CH" sz="3200" kern="0" smtClean="0">
              <a:solidFill>
                <a:srgbClr val="000000"/>
              </a:solidFill>
              <a:latin typeface="Arial"/>
              <a:ea typeface="+mn-ea"/>
              <a:cs typeface="+mn-cs"/>
            </a:endParaRP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de-CH" sz="3200" kern="0">
              <a:solidFill>
                <a:srgbClr val="000000"/>
              </a:solidFill>
              <a:latin typeface="Arial"/>
              <a:ea typeface="+mn-ea"/>
              <a:cs typeface="+mn-cs"/>
            </a:endParaRP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de-CH" sz="3200" kern="0" smtClean="0">
              <a:solidFill>
                <a:srgbClr val="000000"/>
              </a:solidFill>
              <a:latin typeface="Arial"/>
              <a:ea typeface="+mn-ea"/>
              <a:cs typeface="+mn-cs"/>
            </a:endParaRP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de-CH" sz="3200" kern="0">
              <a:solidFill>
                <a:srgbClr val="000000"/>
              </a:solidFill>
              <a:latin typeface="Arial"/>
              <a:ea typeface="+mn-ea"/>
              <a:cs typeface="+mn-cs"/>
            </a:endParaRP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de-CH" sz="3200" kern="0" smtClean="0">
              <a:solidFill>
                <a:srgbClr val="000000"/>
              </a:solidFill>
              <a:latin typeface="Arial"/>
              <a:ea typeface="+mn-ea"/>
              <a:cs typeface="+mn-cs"/>
            </a:endParaRP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Manage NDN routing strategies in the network (QoS-based)</a:t>
            </a:r>
          </a:p>
          <a:p>
            <a:pPr marL="1314450" lvl="1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Demonstrate the advantages and disadvantages of </a:t>
            </a:r>
            <a:r>
              <a:rPr lang="de-CH" sz="3200" i="1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best-route</a:t>
            </a:r>
            <a:r>
              <a:rPr lang="de-CH" sz="3200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 and </a:t>
            </a:r>
            <a:r>
              <a:rPr lang="de-CH" sz="3200" i="1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broadcast</a:t>
            </a:r>
            <a:r>
              <a:rPr lang="de-CH" sz="3200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 strategies</a:t>
            </a: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smtClean="0">
                <a:solidFill>
                  <a:srgbClr val="000000"/>
                </a:solidFill>
                <a:latin typeface="Arial"/>
                <a:ea typeface="+mn-ea"/>
                <a:cs typeface="+mn-cs"/>
              </a:rPr>
              <a:t>Compare NDN-based DASH to traditional DASH playback</a:t>
            </a:r>
          </a:p>
          <a:p>
            <a:pPr marL="571500" indent="-5715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de-CH" sz="3200" kern="0" smtClean="0">
              <a:solidFill>
                <a:srgbClr val="000000"/>
              </a:solidFill>
              <a:latin typeface="Arial"/>
              <a:ea typeface="+mn-ea"/>
              <a:cs typeface="+mn-cs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606552" y="28812195"/>
            <a:ext cx="7852532" cy="6773932"/>
          </a:xfrm>
          <a:prstGeom prst="rect">
            <a:avLst/>
          </a:prstGeom>
        </p:spPr>
      </p:pic>
      <p:sp>
        <p:nvSpPr>
          <p:cNvPr id="54" name="Text Box 280"/>
          <p:cNvSpPr txBox="1">
            <a:spLocks noChangeArrowheads="1"/>
          </p:cNvSpPr>
          <p:nvPr/>
        </p:nvSpPr>
        <p:spPr bwMode="auto">
          <a:xfrm>
            <a:off x="15493863" y="29478378"/>
            <a:ext cx="6204336" cy="3282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51" tIns="64676" rIns="129351" bIns="64676">
            <a:spAutoFit/>
          </a:bodyPr>
          <a:lstStyle>
            <a:lvl1pPr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176713" eaLnBrk="0" hangingPunct="0"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176713" eaLnBrk="0" fontAlgn="base" hangingPunct="0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Visualization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of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current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topology</a:t>
            </a:r>
            <a:r>
              <a:rPr lang="de-CH" sz="3200" kern="0" dirty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and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NDN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statistics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Change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between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forwarding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strategies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</a:t>
            </a:r>
            <a:endParaRPr lang="de-CH" sz="3200" kern="0" dirty="0" smtClean="0">
              <a:solidFill>
                <a:srgbClr val="000000"/>
              </a:solidFill>
              <a:latin typeface="Arial"/>
            </a:endParaRPr>
          </a:p>
          <a:p>
            <a:pPr marL="457200" indent="-457200" algn="just" defTabSz="129351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Display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of</a:t>
            </a:r>
            <a:r>
              <a:rPr lang="de-CH" sz="3200" kern="0" dirty="0" smtClean="0">
                <a:solidFill>
                  <a:srgbClr val="000000"/>
                </a:solidFill>
                <a:latin typeface="Arial"/>
              </a:rPr>
              <a:t> mobile Client WiFi </a:t>
            </a:r>
            <a:r>
              <a:rPr lang="de-CH" sz="3200" kern="0" dirty="0" err="1" smtClean="0">
                <a:solidFill>
                  <a:srgbClr val="000000"/>
                </a:solidFill>
                <a:latin typeface="Arial"/>
              </a:rPr>
              <a:t>Handovers</a:t>
            </a:r>
            <a:endParaRPr lang="de-CH" sz="3200" kern="0" dirty="0" smtClean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617266" y="23412395"/>
            <a:ext cx="4706982" cy="406107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 animBg="1"/>
      <p:bldP spid="81" grpId="0" animBg="1"/>
      <p:bldP spid="85" grpId="0" animBg="1"/>
      <p:bldP spid="89" grpId="0" animBg="1"/>
      <p:bldP spid="45" grpId="0" animBg="1"/>
    </p:bldLst>
  </p:timing>
</p:sld>
</file>

<file path=ppt/theme/theme1.xml><?xml version="1.0" encoding="utf-8"?>
<a:theme xmlns:a="http://schemas.openxmlformats.org/drawingml/2006/main" name="Poster_LC_2008_neues_Layout">
  <a:themeElements>
    <a:clrScheme name="Poster_LC_2008_neues_Layou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oster_LC_2008_neues_Layo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1767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8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oster_LC_2008_neues_Layo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ster_LC_2008_neues_Layo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ster_LC_2008_neues_Layo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ster_LC_2008_neues_Layo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ster_LC_2008_neues_Layo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ster_LC_2008_neues_Layo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ster_LC_2008_neues_Layo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ster_LC_2008_neues_Layo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ster_LC_2008_neues_Layo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ster_LC_2008_neues_Layo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ster_LC_2008_neues_Layo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ster_LC_2008_neues_Layo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Poster_LC_2008_neues_Layout</Template>
  <TotalTime>1</TotalTime>
  <Words>499</Words>
  <Application>Microsoft Macintosh PowerPoint</Application>
  <PresentationFormat>Custom</PresentationFormat>
  <Paragraphs>69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Wingdings</vt:lpstr>
      <vt:lpstr>Arial</vt:lpstr>
      <vt:lpstr>Poster_LC_2008_neues_Layout</vt:lpstr>
      <vt:lpstr>Visio</vt:lpstr>
      <vt:lpstr>PowerPoint Presentation</vt:lpstr>
    </vt:vector>
  </TitlesOfParts>
  <Company>TUD</Company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A1</dc:title>
  <dc:creator>christian damm</dc:creator>
  <cp:lastModifiedBy>Microsoft Office User</cp:lastModifiedBy>
  <cp:revision>610</cp:revision>
  <cp:lastPrinted>2012-05-14T12:49:22Z</cp:lastPrinted>
  <dcterms:created xsi:type="dcterms:W3CDTF">2008-05-08T14:55:42Z</dcterms:created>
  <dcterms:modified xsi:type="dcterms:W3CDTF">2016-11-04T15:43:18Z</dcterms:modified>
</cp:coreProperties>
</file>

<file path=docProps/thumbnail.jpeg>
</file>